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ud RIO" initials="" lastIdx="2" clrIdx="0"/>
  <p:cmAuthor id="1" name="Guillaume Mandil" initials="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FFFFF"/>
    <a:srgbClr val="004274"/>
    <a:srgbClr val="005392"/>
    <a:srgbClr val="80C535"/>
    <a:srgbClr val="7EC2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Style à thème 2 - Accentuation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626" autoAdjust="0"/>
  </p:normalViewPr>
  <p:slideViewPr>
    <p:cSldViewPr>
      <p:cViewPr varScale="1">
        <p:scale>
          <a:sx n="76" d="100"/>
          <a:sy n="76" d="100"/>
        </p:scale>
        <p:origin x="-2130" y="-8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mailto:Camille.Jourdain1@grenoble-inp.fr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e 34"/>
          <p:cNvGrpSpPr/>
          <p:nvPr/>
        </p:nvGrpSpPr>
        <p:grpSpPr>
          <a:xfrm>
            <a:off x="-121303" y="0"/>
            <a:ext cx="7015206" cy="10063246"/>
            <a:chOff x="-1" y="0"/>
            <a:chExt cx="7015206" cy="10063246"/>
          </a:xfrm>
        </p:grpSpPr>
        <p:sp>
          <p:nvSpPr>
            <p:cNvPr id="34" name="Rectangle 33"/>
            <p:cNvSpPr/>
            <p:nvPr/>
          </p:nvSpPr>
          <p:spPr>
            <a:xfrm>
              <a:off x="0" y="0"/>
              <a:ext cx="6858000" cy="990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atin typeface="Adobe Caslon Pro" pitchFamily="18" charset="0"/>
                <a:cs typeface="Arial" pitchFamily="34" charset="0"/>
              </a:endParaRPr>
            </a:p>
          </p:txBody>
        </p:sp>
        <p:pic>
          <p:nvPicPr>
            <p:cNvPr id="3" name="Picture 2" descr="D:\5. Sync\1. Dropbox\Dropbox\1. Photos\优选\72.jpg"/>
            <p:cNvPicPr>
              <a:picLocks noChangeAspect="1" noChangeArrowheads="1"/>
            </p:cNvPicPr>
            <p:nvPr/>
          </p:nvPicPr>
          <p:blipFill>
            <a:blip r:embed="rId2" cstate="print"/>
            <a:srcRect t="16491" b="37324"/>
            <a:stretch>
              <a:fillRect/>
            </a:stretch>
          </p:blipFill>
          <p:spPr bwMode="auto">
            <a:xfrm>
              <a:off x="-1" y="0"/>
              <a:ext cx="6979303" cy="2376264"/>
            </a:xfrm>
            <a:prstGeom prst="rect">
              <a:avLst/>
            </a:prstGeom>
            <a:noFill/>
            <a:effectLst>
              <a:glow rad="127000">
                <a:schemeClr val="bg1">
                  <a:alpha val="0"/>
                </a:schemeClr>
              </a:glow>
              <a:reflection endPos="0" dir="5400000" sy="-100000" algn="bl" rotWithShape="0"/>
            </a:effectLst>
          </p:spPr>
        </p:pic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3567" r="8234" b="2726"/>
            <a:stretch>
              <a:fillRect/>
            </a:stretch>
          </p:blipFill>
          <p:spPr bwMode="auto">
            <a:xfrm>
              <a:off x="6042263" y="8755201"/>
              <a:ext cx="898476" cy="1071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Groupe 23"/>
            <p:cNvGrpSpPr/>
            <p:nvPr/>
          </p:nvGrpSpPr>
          <p:grpSpPr>
            <a:xfrm>
              <a:off x="316659" y="8697416"/>
              <a:ext cx="5863119" cy="1365830"/>
              <a:chOff x="316659" y="8694709"/>
              <a:chExt cx="5863119" cy="1365830"/>
            </a:xfrm>
          </p:grpSpPr>
          <p:pic>
            <p:nvPicPr>
              <p:cNvPr id="1030" name="Picture 6" descr="http://europedirectbucuresti.ier.ro/wp-content/uploads/Sigla_ANPCDEFP-600x385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18900" r="19361" b="17528"/>
              <a:stretch>
                <a:fillRect/>
              </a:stretch>
            </p:blipFill>
            <p:spPr bwMode="auto">
              <a:xfrm>
                <a:off x="1894118" y="8752494"/>
                <a:ext cx="408045" cy="349753"/>
              </a:xfrm>
              <a:prstGeom prst="rect">
                <a:avLst/>
              </a:prstGeom>
              <a:noFill/>
            </p:spPr>
          </p:pic>
          <p:pic>
            <p:nvPicPr>
              <p:cNvPr id="1026" name="Picture 2" descr="http://www.inter.uadm.uu.se/digitalAssets/147/147799_1eu_flag_llp_en-01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2910" t="7488" r="7602" b="17630"/>
              <a:stretch>
                <a:fillRect/>
              </a:stretch>
            </p:blipFill>
            <p:spPr bwMode="auto">
              <a:xfrm>
                <a:off x="786056" y="8790986"/>
                <a:ext cx="996299" cy="324000"/>
              </a:xfrm>
              <a:prstGeom prst="rect">
                <a:avLst/>
              </a:prstGeom>
              <a:noFill/>
            </p:spPr>
          </p:pic>
          <p:sp>
            <p:nvSpPr>
              <p:cNvPr id="12" name="TextBox 6"/>
              <p:cNvSpPr txBox="1">
                <a:spLocks noChangeArrowheads="1"/>
              </p:cNvSpPr>
              <p:nvPr/>
            </p:nvSpPr>
            <p:spPr bwMode="auto">
              <a:xfrm>
                <a:off x="316659" y="9198765"/>
                <a:ext cx="5863119" cy="861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en-US" sz="800" dirty="0">
                    <a:latin typeface="Times New Roman" pitchFamily="18" charset="0"/>
                    <a:cs typeface="Times New Roman" pitchFamily="18" charset="0"/>
                  </a:rPr>
                  <a:t>Le</a:t>
                </a:r>
                <a:r>
                  <a:rPr lang="en-US" sz="800" b="1" dirty="0">
                    <a:latin typeface="Times New Roman" pitchFamily="18" charset="0"/>
                    <a:cs typeface="Times New Roman" pitchFamily="18" charset="0"/>
                  </a:rPr>
                  <a:t>onardo </a:t>
                </a:r>
                <a:r>
                  <a:rPr lang="en-US" sz="800" b="1" dirty="0" err="1">
                    <a:latin typeface="Times New Roman" pitchFamily="18" charset="0"/>
                    <a:cs typeface="Times New Roman" pitchFamily="18" charset="0"/>
                  </a:rPr>
                  <a:t>da</a:t>
                </a:r>
                <a:r>
                  <a:rPr lang="en-US" sz="800" b="1" dirty="0">
                    <a:latin typeface="Times New Roman" pitchFamily="18" charset="0"/>
                    <a:cs typeface="Times New Roman" pitchFamily="18" charset="0"/>
                  </a:rPr>
                  <a:t> Vinci – Transfer of innovation </a:t>
                </a:r>
                <a:r>
                  <a:rPr lang="en-US" sz="800" b="1" dirty="0" smtClean="0">
                    <a:latin typeface="Times New Roman" pitchFamily="18" charset="0"/>
                    <a:cs typeface="Times New Roman" pitchFamily="18" charset="0"/>
                  </a:rPr>
                  <a:t>project   I   Leadership </a:t>
                </a:r>
                <a:r>
                  <a:rPr lang="en-US" sz="800" b="1" dirty="0">
                    <a:latin typeface="Times New Roman" pitchFamily="18" charset="0"/>
                    <a:cs typeface="Times New Roman" pitchFamily="18" charset="0"/>
                  </a:rPr>
                  <a:t>in Sustainability – Sustainability Manager</a:t>
                </a:r>
              </a:p>
              <a:p>
                <a:pPr algn="ctr"/>
                <a:r>
                  <a:rPr lang="en-US" sz="800" b="1" dirty="0">
                    <a:latin typeface="Times New Roman" pitchFamily="18" charset="0"/>
                    <a:cs typeface="Times New Roman" pitchFamily="18" charset="0"/>
                  </a:rPr>
                  <a:t>Nr. Contract: LLP - </a:t>
                </a:r>
                <a:r>
                  <a:rPr lang="en-US" sz="800" b="1" dirty="0" err="1">
                    <a:latin typeface="Times New Roman" pitchFamily="18" charset="0"/>
                    <a:cs typeface="Times New Roman" pitchFamily="18" charset="0"/>
                  </a:rPr>
                  <a:t>LdV</a:t>
                </a:r>
                <a:r>
                  <a:rPr lang="en-US" sz="800" b="1" dirty="0">
                    <a:latin typeface="Times New Roman" pitchFamily="18" charset="0"/>
                    <a:cs typeface="Times New Roman" pitchFamily="18" charset="0"/>
                  </a:rPr>
                  <a:t> / TOI / 2013 / RO / </a:t>
                </a:r>
                <a:r>
                  <a:rPr lang="en-US" sz="800" b="1" dirty="0" smtClean="0">
                    <a:latin typeface="Times New Roman" pitchFamily="18" charset="0"/>
                    <a:cs typeface="Times New Roman" pitchFamily="18" charset="0"/>
                  </a:rPr>
                  <a:t>022    I   Nr</a:t>
                </a:r>
                <a:r>
                  <a:rPr lang="en-US" sz="800" b="1" dirty="0">
                    <a:latin typeface="Times New Roman" pitchFamily="18" charset="0"/>
                    <a:cs typeface="Times New Roman" pitchFamily="18" charset="0"/>
                  </a:rPr>
                  <a:t>. Project: 2013-1-RO1-LEO05 – </a:t>
                </a:r>
                <a:r>
                  <a:rPr lang="en-US" sz="800" b="1" dirty="0" smtClean="0">
                    <a:latin typeface="Times New Roman" pitchFamily="18" charset="0"/>
                    <a:cs typeface="Times New Roman" pitchFamily="18" charset="0"/>
                  </a:rPr>
                  <a:t>28771 </a:t>
                </a:r>
              </a:p>
              <a:p>
                <a:pPr algn="ctr"/>
                <a:r>
                  <a:rPr lang="en-US" sz="800" dirty="0">
                    <a:latin typeface="Times New Roman" pitchFamily="18" charset="0"/>
                    <a:cs typeface="Times New Roman" pitchFamily="18" charset="0"/>
                  </a:rPr>
                  <a:t>The LeadSUS project has been financially supported by the European Commission under the project number 2013-1-RO1-LEO05-28771. This publication reflects the views only of the authors, and the Commission cannot be held responsible for any use which may be made of the information contained therein.</a:t>
                </a:r>
                <a:endParaRPr lang="fr-FR" sz="800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800" b="1" dirty="0" smtClean="0">
                  <a:latin typeface="Adobe Caslon Pro" pitchFamily="18" charset="0"/>
                  <a:cs typeface="Arial" pitchFamily="34" charset="0"/>
                </a:endParaRPr>
              </a:p>
              <a:p>
                <a:endParaRPr lang="en-US" sz="800" b="1" dirty="0">
                  <a:latin typeface="Adobe Caslon Pro" pitchFamily="18" charset="0"/>
                  <a:cs typeface="Arial" pitchFamily="34" charset="0"/>
                </a:endParaRPr>
              </a:p>
            </p:txBody>
          </p:sp>
          <p:grpSp>
            <p:nvGrpSpPr>
              <p:cNvPr id="5" name="Groupe 20"/>
              <p:cNvGrpSpPr>
                <a:grpSpLocks noChangeAspect="1"/>
              </p:cNvGrpSpPr>
              <p:nvPr/>
            </p:nvGrpSpPr>
            <p:grpSpPr>
              <a:xfrm>
                <a:off x="2466762" y="8694709"/>
                <a:ext cx="3660176" cy="465318"/>
                <a:chOff x="2501622" y="3549683"/>
                <a:chExt cx="11385297" cy="1447413"/>
              </a:xfrm>
            </p:grpSpPr>
            <p:pic>
              <p:nvPicPr>
                <p:cNvPr id="1040" name="Picture 16" descr="http://www.upt.ro/img/files/DCI/logo_UPT.jpg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8101668" y="4200860"/>
                  <a:ext cx="1578181" cy="539998"/>
                </a:xfrm>
                <a:prstGeom prst="rect">
                  <a:avLst/>
                </a:prstGeom>
                <a:noFill/>
              </p:spPr>
            </p:pic>
            <p:pic>
              <p:nvPicPr>
                <p:cNvPr id="1042" name="Picture 18" descr="http://www.cdefi.fr/images/photos/0004/img_1196958214617.jpg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6096055" y="3988015"/>
                  <a:ext cx="1508436" cy="1009081"/>
                </a:xfrm>
                <a:prstGeom prst="rect">
                  <a:avLst/>
                </a:prstGeom>
                <a:noFill/>
              </p:spPr>
            </p:pic>
            <p:pic>
              <p:nvPicPr>
                <p:cNvPr id="1044" name="Picture 20" descr="http://www.csrdialog.at/wp-content/uploads/2014/03/Denkstatt_Logo.png"/>
                <p:cNvPicPr>
                  <a:picLocks noChangeAspect="1" noChangeArrowheads="1"/>
                </p:cNvPicPr>
                <p:nvPr/>
              </p:nvPicPr>
              <p:blipFill>
                <a:blip r:embed="rId8" cstate="print"/>
                <a:srcRect/>
                <a:stretch>
                  <a:fillRect/>
                </a:stretch>
              </p:blipFill>
              <p:spPr bwMode="auto">
                <a:xfrm>
                  <a:off x="2501622" y="4200860"/>
                  <a:ext cx="2250510" cy="539998"/>
                </a:xfrm>
                <a:prstGeom prst="rect">
                  <a:avLst/>
                </a:prstGeom>
                <a:noFill/>
              </p:spPr>
            </p:pic>
            <p:pic>
              <p:nvPicPr>
                <p:cNvPr id="1046" name="Picture 22" descr="http://www.emiracle.eu/medias/photo/bicero_1386256052882-jpg"/>
                <p:cNvPicPr>
                  <a:picLocks noChangeAspect="1" noChangeArrowheads="1"/>
                </p:cNvPicPr>
                <p:nvPr/>
              </p:nvPicPr>
              <p:blipFill>
                <a:blip r:embed="rId9" cstate="print"/>
                <a:srcRect/>
                <a:stretch>
                  <a:fillRect/>
                </a:stretch>
              </p:blipFill>
              <p:spPr bwMode="auto">
                <a:xfrm>
                  <a:off x="9903837" y="4200860"/>
                  <a:ext cx="2146321" cy="539998"/>
                </a:xfrm>
                <a:prstGeom prst="rect">
                  <a:avLst/>
                </a:prstGeom>
                <a:noFill/>
              </p:spPr>
            </p:pic>
            <p:pic>
              <p:nvPicPr>
                <p:cNvPr id="1048" name="Picture 24" descr="http://www.emiracle.eu/medias/photo/iscn_1386256085874-jpg"/>
                <p:cNvPicPr>
                  <a:picLocks noChangeAspect="1" noChangeArrowheads="1"/>
                </p:cNvPicPr>
                <p:nvPr/>
              </p:nvPicPr>
              <p:blipFill>
                <a:blip r:embed="rId10" cstate="print"/>
                <a:srcRect/>
                <a:stretch>
                  <a:fillRect/>
                </a:stretch>
              </p:blipFill>
              <p:spPr bwMode="auto">
                <a:xfrm>
                  <a:off x="12208104" y="4083077"/>
                  <a:ext cx="1678815" cy="539998"/>
                </a:xfrm>
                <a:prstGeom prst="rect">
                  <a:avLst/>
                </a:prstGeom>
                <a:noFill/>
              </p:spPr>
            </p:pic>
            <p:pic>
              <p:nvPicPr>
                <p:cNvPr id="1053" name="Picture 29"/>
                <p:cNvPicPr>
                  <a:picLocks noChangeAspect="1" noChangeArrowheads="1"/>
                </p:cNvPicPr>
                <p:nvPr/>
              </p:nvPicPr>
              <p:blipFill>
                <a:blip r:embed="rId11" cstate="print"/>
                <a:srcRect/>
                <a:stretch>
                  <a:fillRect/>
                </a:stretch>
              </p:blipFill>
              <p:spPr bwMode="auto">
                <a:xfrm>
                  <a:off x="5061707" y="3549683"/>
                  <a:ext cx="743038" cy="12829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pic>
          <p:nvPicPr>
            <p:cNvPr id="1034" name="Picture 10" descr="http://www.emiracle.eu/medias/photo/logo-leadsus-3_1385459246514-jpg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409" t="10398" r="9539" b="8131"/>
            <a:stretch>
              <a:fillRect/>
            </a:stretch>
          </p:blipFill>
          <p:spPr bwMode="auto">
            <a:xfrm>
              <a:off x="123331" y="2529934"/>
              <a:ext cx="1606018" cy="1056742"/>
            </a:xfrm>
            <a:prstGeom prst="rect">
              <a:avLst/>
            </a:prstGeom>
            <a:noFill/>
          </p:spPr>
        </p:pic>
        <p:sp>
          <p:nvSpPr>
            <p:cNvPr id="39" name="TextBox 6"/>
            <p:cNvSpPr txBox="1">
              <a:spLocks noChangeArrowheads="1"/>
            </p:cNvSpPr>
            <p:nvPr/>
          </p:nvSpPr>
          <p:spPr bwMode="auto">
            <a:xfrm>
              <a:off x="1850977" y="2529934"/>
              <a:ext cx="5164228" cy="861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0" lvl="1" algn="ctr"/>
              <a:r>
                <a:rPr lang="fr-FR" sz="2800" b="1" dirty="0" smtClean="0">
                  <a:solidFill>
                    <a:schemeClr val="accent5">
                      <a:lumMod val="50000"/>
                    </a:schemeClr>
                  </a:solidFill>
                  <a:latin typeface="Adobe Caslon Pro" pitchFamily="18" charset="0"/>
                  <a:cs typeface="Arial" pitchFamily="34" charset="0"/>
                </a:rPr>
                <a:t>Améliorez vos capacités à piloter </a:t>
              </a:r>
            </a:p>
            <a:p>
              <a:pPr marL="0" lvl="1" algn="ctr"/>
              <a:r>
                <a:rPr lang="fr-FR" sz="2800" b="1" dirty="0" smtClean="0">
                  <a:solidFill>
                    <a:schemeClr val="accent5">
                      <a:lumMod val="50000"/>
                    </a:schemeClr>
                  </a:solidFill>
                  <a:latin typeface="Adobe Caslon Pro" pitchFamily="18" charset="0"/>
                  <a:cs typeface="Arial" pitchFamily="34" charset="0"/>
                </a:rPr>
                <a:t>le développement durable </a:t>
              </a:r>
            </a:p>
          </p:txBody>
        </p:sp>
      </p:grpSp>
      <p:graphicFrame>
        <p:nvGraphicFramePr>
          <p:cNvPr id="37" name="Tableau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73685"/>
              </p:ext>
            </p:extLst>
          </p:nvPr>
        </p:nvGraphicFramePr>
        <p:xfrm>
          <a:off x="65517" y="4047748"/>
          <a:ext cx="6891875" cy="459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1051"/>
                <a:gridCol w="341051"/>
                <a:gridCol w="2897040"/>
                <a:gridCol w="3312733"/>
              </a:tblGrid>
              <a:tr h="296612">
                <a:tc gridSpan="2"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8/06</a:t>
                      </a:r>
                      <a:endParaRPr lang="fr-FR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Adobe Ming Std L" pitchFamily="18" charset="-128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45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Comprendre la notion</a:t>
                      </a:r>
                      <a:r>
                        <a:rPr lang="fr-FR" sz="145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 du Développement </a:t>
                      </a:r>
                      <a:r>
                        <a:rPr lang="fr-FR" sz="145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durable</a:t>
                      </a:r>
                      <a:endParaRPr lang="fr-FR" sz="145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Adobe Ming Std L" pitchFamily="18" charset="-128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2509">
                <a:tc>
                  <a:txBody>
                    <a:bodyPr/>
                    <a:lstStyle/>
                    <a:p>
                      <a:endParaRPr lang="fr-FR" sz="1400" dirty="0">
                        <a:latin typeface="Times New Roman" pitchFamily="18" charset="0"/>
                        <a:ea typeface="Adobe Ming Std L" pitchFamily="18" charset="-128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100" b="1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AM</a:t>
                      </a:r>
                      <a:r>
                        <a:rPr lang="fr-FR" sz="1100" b="1" i="0" kern="12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 </a:t>
                      </a:r>
                      <a:r>
                        <a:rPr lang="fr-FR" sz="1100" dirty="0" smtClean="0"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Dimensions</a:t>
                      </a:r>
                      <a:r>
                        <a:rPr lang="fr-FR" sz="1100" baseline="0" dirty="0" smtClean="0"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 </a:t>
                      </a:r>
                      <a:r>
                        <a:rPr lang="fr-FR" sz="1100" dirty="0" smtClean="0"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du Développement</a:t>
                      </a:r>
                      <a:r>
                        <a:rPr lang="fr-FR" sz="1100" baseline="0" dirty="0" smtClean="0"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 durable</a:t>
                      </a:r>
                      <a:endParaRPr lang="fr-FR" sz="1100" dirty="0">
                        <a:latin typeface="Times New Roman" pitchFamily="18" charset="0"/>
                        <a:ea typeface="Adobe Ming Std L" pitchFamily="18" charset="-128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sz="1100" dirty="0">
                        <a:latin typeface="Times New Roman" pitchFamily="18" charset="0"/>
                        <a:ea typeface="Adobe Ming Std L" pitchFamily="18" charset="-128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 i="0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PM Activité 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: </a:t>
                      </a:r>
                      <a:r>
                        <a:rPr lang="fr-FR" sz="1100" dirty="0" smtClean="0"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Présentation des participants </a:t>
                      </a:r>
                      <a:endParaRPr lang="fr-FR" sz="1100" dirty="0">
                        <a:latin typeface="Times New Roman" pitchFamily="18" charset="0"/>
                        <a:ea typeface="Adobe Ming Std L" pitchFamily="18" charset="-128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08">
                <a:tc>
                  <a:txBody>
                    <a:bodyPr/>
                    <a:lstStyle/>
                    <a:p>
                      <a:endParaRPr lang="fr-FR" sz="1400" dirty="0">
                        <a:latin typeface="Times New Roman" pitchFamily="18" charset="0"/>
                        <a:ea typeface="Adobe Ming Std L" pitchFamily="18" charset="-128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100" b="1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AM </a:t>
                      </a:r>
                      <a:r>
                        <a:rPr lang="fr-FR" sz="1100" baseline="0" dirty="0" smtClean="0"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Normes et règlementations en vigueur</a:t>
                      </a:r>
                      <a:endParaRPr lang="fr-FR" sz="1100" dirty="0">
                        <a:latin typeface="Times New Roman" pitchFamily="18" charset="0"/>
                        <a:ea typeface="Adobe Ming Std L" pitchFamily="18" charset="-128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b="1" i="0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PM</a:t>
                      </a:r>
                      <a:r>
                        <a:rPr lang="fr-FR" sz="1100" dirty="0" smtClean="0"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  Méthodologie </a:t>
                      </a:r>
                      <a:r>
                        <a:rPr lang="fr-FR" sz="1100" baseline="0" dirty="0" smtClean="0"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 RECP :</a:t>
                      </a:r>
                    </a:p>
                    <a:p>
                      <a:r>
                        <a:rPr lang="fr-FR" sz="1100" baseline="0" dirty="0" smtClean="0"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 </a:t>
                      </a:r>
                      <a:r>
                        <a:rPr lang="fr-FR" sz="1100" i="1" kern="1200" dirty="0" smtClean="0"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Resource </a:t>
                      </a:r>
                      <a:r>
                        <a:rPr lang="fr-FR" sz="1100" i="1" kern="1200" dirty="0" err="1" smtClean="0"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Efficiency</a:t>
                      </a:r>
                      <a:r>
                        <a:rPr lang="fr-FR" sz="1100" i="1" kern="1200" dirty="0" smtClean="0"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 and </a:t>
                      </a:r>
                      <a:r>
                        <a:rPr lang="fr-FR" sz="1100" i="1" kern="1200" dirty="0" err="1" smtClean="0"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Cleaner</a:t>
                      </a:r>
                      <a:r>
                        <a:rPr lang="fr-FR" sz="1100" i="1" kern="1200" dirty="0" smtClean="0"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 Production</a:t>
                      </a:r>
                      <a:endParaRPr lang="fr-FR" sz="1100" i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Adobe Ming Std L" pitchFamily="18" charset="-128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6612">
                <a:tc gridSpan="2"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9/06</a:t>
                      </a:r>
                      <a:endParaRPr lang="fr-FR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Adobe Ming Std L" pitchFamily="18" charset="-128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45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Envisager une responsabilité sociale</a:t>
                      </a:r>
                      <a:endParaRPr lang="fr-FR" sz="145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Adobe Ming Std L" pitchFamily="18" charset="-128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9378">
                <a:tc>
                  <a:txBody>
                    <a:bodyPr/>
                    <a:lstStyle/>
                    <a:p>
                      <a:endParaRPr lang="fr-FR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Adobe Ming Std L" pitchFamily="18" charset="-128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100" b="1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AM</a:t>
                      </a:r>
                      <a:r>
                        <a:rPr lang="fr-FR" sz="1100" dirty="0" smtClean="0"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 </a:t>
                      </a:r>
                      <a:r>
                        <a:rPr lang="fr-FR" sz="1100" baseline="0" dirty="0" smtClean="0"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Responsabilité sociale: une définition</a:t>
                      </a:r>
                      <a:endParaRPr lang="fr-FR" sz="1100" dirty="0">
                        <a:latin typeface="Times New Roman" pitchFamily="18" charset="0"/>
                        <a:ea typeface="Adobe Ming Std L" pitchFamily="18" charset="-128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sz="1100" dirty="0">
                        <a:latin typeface="Times New Roman" pitchFamily="18" charset="0"/>
                        <a:ea typeface="Adobe Ming Std L" pitchFamily="18" charset="-128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PM</a:t>
                      </a:r>
                      <a:r>
                        <a:rPr lang="fr-FR" sz="1100" b="1" i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 </a:t>
                      </a:r>
                      <a:r>
                        <a:rPr lang="fr-FR" sz="1100" dirty="0" smtClean="0"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Relation avec les parties</a:t>
                      </a:r>
                      <a:r>
                        <a:rPr lang="fr-FR" sz="1100" baseline="0" dirty="0" smtClean="0"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 prenantes</a:t>
                      </a:r>
                      <a:endParaRPr lang="fr-FR" sz="1100" dirty="0" smtClean="0">
                        <a:latin typeface="Times New Roman" pitchFamily="18" charset="0"/>
                        <a:ea typeface="Adobe Ming Std L" pitchFamily="18" charset="-128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7445">
                <a:tc>
                  <a:txBody>
                    <a:bodyPr/>
                    <a:lstStyle/>
                    <a:p>
                      <a:endParaRPr lang="fr-FR" sz="1400" dirty="0">
                        <a:latin typeface="Times New Roman" pitchFamily="18" charset="0"/>
                        <a:ea typeface="Adobe Ming Std L" pitchFamily="18" charset="-128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100" b="1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AM</a:t>
                      </a:r>
                      <a:r>
                        <a:rPr lang="fr-FR" sz="1100" dirty="0" smtClean="0"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 Analyse des impacts</a:t>
                      </a:r>
                      <a:r>
                        <a:rPr lang="fr-FR" sz="1100" baseline="0" dirty="0" smtClean="0"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 sociétaux </a:t>
                      </a:r>
                      <a:endParaRPr lang="fr-FR" sz="1100" dirty="0">
                        <a:latin typeface="Times New Roman" pitchFamily="18" charset="0"/>
                        <a:ea typeface="Adobe Ming Std L" pitchFamily="18" charset="-128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sz="1100" dirty="0">
                        <a:latin typeface="Times New Roman" pitchFamily="18" charset="0"/>
                        <a:ea typeface="Adobe Ming Std L" pitchFamily="18" charset="-128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79646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PM</a:t>
                      </a:r>
                      <a:r>
                        <a:rPr kumimoji="0" lang="fr-FR" sz="11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 </a:t>
                      </a:r>
                      <a:r>
                        <a:rPr lang="fr-FR" sz="1100" b="1" i="0" kern="1200" baseline="0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Activité </a:t>
                      </a:r>
                      <a:r>
                        <a:rPr kumimoji="0" lang="fr-F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:  Décryptage de s points clef de la RSE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6612">
                <a:tc gridSpan="2"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10/06</a:t>
                      </a:r>
                      <a:endParaRPr lang="fr-FR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Adobe Ming Std L" pitchFamily="18" charset="-128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45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Appliquer le Développement durable aux produits et services</a:t>
                      </a:r>
                      <a:endParaRPr lang="fr-FR" sz="145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Adobe Ming Std L" pitchFamily="18" charset="-128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9378">
                <a:tc>
                  <a:txBody>
                    <a:bodyPr/>
                    <a:lstStyle/>
                    <a:p>
                      <a:endParaRPr lang="fr-FR" sz="1400" dirty="0">
                        <a:latin typeface="Times New Roman" pitchFamily="18" charset="0"/>
                        <a:ea typeface="Adobe Ming Std L" pitchFamily="18" charset="-128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100" b="1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AM</a:t>
                      </a:r>
                      <a:r>
                        <a:rPr lang="fr-FR" sz="1100" dirty="0" smtClean="0"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 </a:t>
                      </a:r>
                      <a:r>
                        <a:rPr lang="fr-FR" sz="1100" baseline="0" dirty="0" smtClean="0"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Cycle de vie des produits et services</a:t>
                      </a:r>
                      <a:endParaRPr lang="fr-FR" sz="1100" dirty="0">
                        <a:latin typeface="Times New Roman" pitchFamily="18" charset="0"/>
                        <a:ea typeface="Adobe Ming Std L" pitchFamily="18" charset="-128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sz="1100" dirty="0">
                        <a:latin typeface="Times New Roman" pitchFamily="18" charset="0"/>
                        <a:ea typeface="Adobe Ming Std L" pitchFamily="18" charset="-128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PM</a:t>
                      </a:r>
                      <a:r>
                        <a:rPr lang="fr-FR" sz="1100" b="1" i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 </a:t>
                      </a:r>
                      <a:r>
                        <a:rPr lang="fr-FR" sz="1100" dirty="0" smtClean="0"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Coût du cycle de vie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6347">
                <a:tc>
                  <a:txBody>
                    <a:bodyPr/>
                    <a:lstStyle/>
                    <a:p>
                      <a:endParaRPr lang="fr-FR" sz="1400" dirty="0">
                        <a:latin typeface="Times New Roman" pitchFamily="18" charset="0"/>
                        <a:ea typeface="Adobe Ming Std L" pitchFamily="18" charset="-128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100" b="1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AM</a:t>
                      </a:r>
                      <a:r>
                        <a:rPr lang="fr-FR" sz="1100" b="1" i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 </a:t>
                      </a:r>
                      <a:r>
                        <a:rPr lang="fr-FR" sz="1100" dirty="0" smtClean="0"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L’analyse du</a:t>
                      </a:r>
                      <a:r>
                        <a:rPr lang="fr-FR" sz="1100" baseline="0" dirty="0" smtClean="0"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 cycle de vie </a:t>
                      </a:r>
                      <a:endParaRPr lang="fr-FR" sz="1100" dirty="0">
                        <a:latin typeface="Times New Roman" pitchFamily="18" charset="0"/>
                        <a:ea typeface="Adobe Ming Std L" pitchFamily="18" charset="-128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sz="1100" dirty="0">
                        <a:latin typeface="Times New Roman" pitchFamily="18" charset="0"/>
                        <a:ea typeface="Adobe Ming Std L" pitchFamily="18" charset="-128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 i="0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PM</a:t>
                      </a:r>
                      <a:r>
                        <a:rPr lang="fr-FR" sz="1100" dirty="0" smtClean="0"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 Éco-conception</a:t>
                      </a:r>
                      <a:r>
                        <a:rPr lang="fr-FR" sz="1100" baseline="0" dirty="0" smtClean="0"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 et  développement durable</a:t>
                      </a:r>
                      <a:endParaRPr lang="fr-FR" sz="1100" dirty="0">
                        <a:latin typeface="Times New Roman" pitchFamily="18" charset="0"/>
                        <a:ea typeface="Adobe Ming Std L" pitchFamily="18" charset="-128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6612">
                <a:tc gridSpan="2"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11/06 </a:t>
                      </a:r>
                      <a:endParaRPr lang="fr-FR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Adobe Ming Std L" pitchFamily="18" charset="-128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45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Mettre en pratique le Développement durable</a:t>
                      </a:r>
                      <a:endParaRPr lang="fr-FR" sz="145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Adobe Ming Std L" pitchFamily="18" charset="-128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7660">
                <a:tc>
                  <a:txBody>
                    <a:bodyPr/>
                    <a:lstStyle/>
                    <a:p>
                      <a:endParaRPr lang="fr-FR" sz="1400" dirty="0">
                        <a:latin typeface="Times New Roman" pitchFamily="18" charset="0"/>
                        <a:ea typeface="Adobe Ming Std L" pitchFamily="18" charset="-128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100" b="1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AM</a:t>
                      </a:r>
                      <a:r>
                        <a:rPr lang="fr-FR" sz="1100" dirty="0" smtClean="0"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 </a:t>
                      </a:r>
                      <a:r>
                        <a:rPr lang="fr-FR" sz="1100" b="1" i="0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Activité </a:t>
                      </a:r>
                      <a:r>
                        <a:rPr lang="fr-FR" sz="1100" baseline="0" dirty="0" smtClean="0"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: Exemples d’application de l’ACV</a:t>
                      </a:r>
                      <a:endParaRPr lang="fr-FR" sz="1100" dirty="0">
                        <a:latin typeface="Times New Roman" pitchFamily="18" charset="0"/>
                        <a:ea typeface="Adobe Ming Std L" pitchFamily="18" charset="-128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sz="1100" dirty="0">
                        <a:latin typeface="Times New Roman" pitchFamily="18" charset="0"/>
                        <a:ea typeface="Adobe Ming Std L" pitchFamily="18" charset="-128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PM</a:t>
                      </a:r>
                      <a:r>
                        <a:rPr lang="fr-FR" sz="1100" b="1" i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 </a:t>
                      </a:r>
                      <a:r>
                        <a:rPr lang="fr-FR" sz="1100" b="1" i="0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Activité 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 : Mise en place d’une stratégie 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du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 développement durable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Adobe Ming Std L" pitchFamily="18" charset="-128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6612">
                <a:tc gridSpan="2"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12/06</a:t>
                      </a:r>
                      <a:endParaRPr lang="fr-FR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Adobe Ming Std L" pitchFamily="18" charset="-128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45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Les nouveaux modèles du Développement durable</a:t>
                      </a:r>
                      <a:endParaRPr lang="fr-FR" sz="145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Adobe Ming Std L" pitchFamily="18" charset="-128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9378">
                <a:tc>
                  <a:txBody>
                    <a:bodyPr/>
                    <a:lstStyle/>
                    <a:p>
                      <a:endParaRPr lang="fr-FR" sz="1400" dirty="0">
                        <a:latin typeface="Times New Roman" pitchFamily="18" charset="0"/>
                        <a:ea typeface="Adobe Ming Std L" pitchFamily="18" charset="-128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100" b="1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AM </a:t>
                      </a:r>
                      <a:r>
                        <a:rPr lang="fr-FR" sz="11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Stratégies</a:t>
                      </a:r>
                      <a:r>
                        <a:rPr lang="fr-FR" sz="11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 et business modèles durables</a:t>
                      </a:r>
                      <a:endParaRPr lang="fr-FR" sz="11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Adobe Ming Std L" pitchFamily="18" charset="-128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sz="1100" dirty="0">
                        <a:latin typeface="Times New Roman" pitchFamily="18" charset="0"/>
                        <a:ea typeface="Adobe Ming Std L" pitchFamily="18" charset="-128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PM Activité </a:t>
                      </a:r>
                      <a:r>
                        <a:rPr lang="fr-FR" sz="1100" dirty="0" smtClean="0"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: Votre</a:t>
                      </a:r>
                      <a:r>
                        <a:rPr lang="fr-FR" sz="1100" baseline="0" dirty="0" smtClean="0">
                          <a:latin typeface="Times New Roman" pitchFamily="18" charset="0"/>
                          <a:ea typeface="Adobe Ming Std L" pitchFamily="18" charset="-128"/>
                          <a:cs typeface="Times New Roman" pitchFamily="18" charset="0"/>
                        </a:rPr>
                        <a:t> perspective d’actions</a:t>
                      </a:r>
                      <a:endParaRPr lang="fr-FR" sz="1100" dirty="0" smtClean="0">
                        <a:latin typeface="Times New Roman" pitchFamily="18" charset="0"/>
                        <a:ea typeface="Adobe Ming Std L" pitchFamily="18" charset="-128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8" name="Connecteur droit 7"/>
          <p:cNvCxnSpPr/>
          <p:nvPr/>
        </p:nvCxnSpPr>
        <p:spPr>
          <a:xfrm>
            <a:off x="116632" y="4016896"/>
            <a:ext cx="6380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116632" y="8625408"/>
            <a:ext cx="6380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2209402" y="3440832"/>
            <a:ext cx="4315942" cy="492443"/>
          </a:xfrm>
          <a:prstGeom prst="rect">
            <a:avLst/>
          </a:prstGeom>
          <a:gradFill>
            <a:gsLst>
              <a:gs pos="1000">
                <a:schemeClr val="accent1">
                  <a:tint val="66000"/>
                  <a:satMod val="160000"/>
                  <a:alpha val="78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marL="0" lvl="1" algn="ctr"/>
            <a:r>
              <a:rPr lang="fr-FR" sz="1400" dirty="0" smtClean="0">
                <a:solidFill>
                  <a:srgbClr val="FF6600"/>
                </a:solidFill>
                <a:latin typeface="Times New Roman" pitchFamily="18" charset="0"/>
                <a:ea typeface="Adobe Fangsong Std R" pitchFamily="18" charset="-128"/>
                <a:cs typeface="Times New Roman" pitchFamily="18" charset="0"/>
              </a:rPr>
              <a:t>Inscription et réservation gratuite avant </a:t>
            </a:r>
            <a:r>
              <a:rPr lang="fr-FR" sz="1400" dirty="0">
                <a:solidFill>
                  <a:srgbClr val="FF6600"/>
                </a:solidFill>
                <a:latin typeface="Times New Roman" pitchFamily="18" charset="0"/>
                <a:ea typeface="Adobe Fangsong Std R" pitchFamily="18" charset="-128"/>
                <a:cs typeface="Times New Roman" pitchFamily="18" charset="0"/>
              </a:rPr>
              <a:t>le 15 Mai </a:t>
            </a:r>
            <a:r>
              <a:rPr lang="fr-FR" sz="1400" dirty="0" smtClean="0">
                <a:solidFill>
                  <a:srgbClr val="FF6600"/>
                </a:solidFill>
                <a:latin typeface="Times New Roman" pitchFamily="18" charset="0"/>
                <a:ea typeface="Adobe Fangsong Std R" pitchFamily="18" charset="-128"/>
                <a:cs typeface="Times New Roman" pitchFamily="18" charset="0"/>
              </a:rPr>
              <a:t>2015</a:t>
            </a:r>
            <a:endParaRPr lang="fr-FR" sz="1400" dirty="0">
              <a:solidFill>
                <a:srgbClr val="FF6600"/>
              </a:solidFill>
              <a:latin typeface="Times New Roman" pitchFamily="18" charset="0"/>
              <a:ea typeface="Adobe Fangsong Std R" pitchFamily="18" charset="-128"/>
              <a:cs typeface="Times New Roman" pitchFamily="18" charset="0"/>
            </a:endParaRPr>
          </a:p>
          <a:p>
            <a:pPr marL="0" lvl="1" algn="ctr"/>
            <a:r>
              <a:rPr lang="fr-FR" sz="1200" dirty="0" smtClean="0">
                <a:latin typeface="Times New Roman" pitchFamily="18" charset="0"/>
                <a:ea typeface="Adobe Fangsong Std R" pitchFamily="18" charset="-128"/>
                <a:cs typeface="Times New Roman" pitchFamily="18" charset="0"/>
              </a:rPr>
              <a:t>Contact : </a:t>
            </a:r>
            <a:r>
              <a:rPr lang="fr-FR" sz="1200" dirty="0" smtClean="0">
                <a:latin typeface="Times New Roman" pitchFamily="18" charset="0"/>
                <a:ea typeface="Adobe Fangsong Std R" pitchFamily="18" charset="-128"/>
                <a:cs typeface="Times New Roman" pitchFamily="18" charset="0"/>
                <a:hlinkClick r:id="rId13"/>
              </a:rPr>
              <a:t>Camille.Jourdain1</a:t>
            </a:r>
            <a:r>
              <a:rPr lang="fr-FR" sz="1200" dirty="0">
                <a:latin typeface="Times New Roman" pitchFamily="18" charset="0"/>
                <a:ea typeface="Adobe Fangsong Std R" pitchFamily="18" charset="-128"/>
                <a:cs typeface="Times New Roman" pitchFamily="18" charset="0"/>
                <a:hlinkClick r:id="rId13"/>
              </a:rPr>
              <a:t>@grenoble-</a:t>
            </a:r>
            <a:r>
              <a:rPr lang="fr-FR" sz="1200" dirty="0" smtClean="0">
                <a:latin typeface="Times New Roman" pitchFamily="18" charset="0"/>
                <a:ea typeface="Adobe Fangsong Std R" pitchFamily="18" charset="-128"/>
                <a:cs typeface="Times New Roman" pitchFamily="18" charset="0"/>
                <a:hlinkClick r:id="rId13"/>
              </a:rPr>
              <a:t>inp.fr</a:t>
            </a:r>
            <a:endParaRPr lang="fr-FR" sz="1200" dirty="0">
              <a:latin typeface="Times New Roman" pitchFamily="18" charset="0"/>
              <a:ea typeface="Adobe Fangsong Std R" pitchFamily="18" charset="-128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21303" y="0"/>
            <a:ext cx="6979303" cy="2376264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1" name="Picture 14" descr="http://www.termnet.org/downloads/english/products/trainings/ecqa.jpg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0187" y="506781"/>
            <a:ext cx="1089038" cy="700382"/>
          </a:xfrm>
          <a:prstGeom prst="rect">
            <a:avLst/>
          </a:prstGeom>
          <a:noFill/>
        </p:spPr>
      </p:pic>
      <p:sp>
        <p:nvSpPr>
          <p:cNvPr id="40" name="TextBox 6"/>
          <p:cNvSpPr txBox="1">
            <a:spLocks noChangeArrowheads="1"/>
          </p:cNvSpPr>
          <p:nvPr/>
        </p:nvSpPr>
        <p:spPr bwMode="auto">
          <a:xfrm>
            <a:off x="-38563" y="336944"/>
            <a:ext cx="6858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b="1" spc="600" dirty="0" smtClean="0">
                <a:latin typeface="Adobe Caslon Pro" pitchFamily="18" charset="0"/>
                <a:cs typeface="Arial" pitchFamily="34" charset="0"/>
              </a:rPr>
              <a:t>INVITATION</a:t>
            </a:r>
            <a:endParaRPr lang="en-US" b="1" spc="600" dirty="0">
              <a:latin typeface="Adobe Caslon Pro" pitchFamily="18" charset="0"/>
              <a:cs typeface="Arial" pitchFamily="34" charset="0"/>
            </a:endParaRPr>
          </a:p>
        </p:txBody>
      </p:sp>
      <p:cxnSp>
        <p:nvCxnSpPr>
          <p:cNvPr id="43" name="Connecteur droit 42"/>
          <p:cNvCxnSpPr>
            <a:stCxn id="40" idx="1"/>
          </p:cNvCxnSpPr>
          <p:nvPr/>
        </p:nvCxnSpPr>
        <p:spPr>
          <a:xfrm>
            <a:off x="-38563" y="475444"/>
            <a:ext cx="22768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>
            <a:endCxn id="40" idx="3"/>
          </p:cNvCxnSpPr>
          <p:nvPr/>
        </p:nvCxnSpPr>
        <p:spPr>
          <a:xfrm flipV="1">
            <a:off x="4542565" y="475444"/>
            <a:ext cx="22768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6"/>
          <p:cNvSpPr txBox="1">
            <a:spLocks noChangeArrowheads="1"/>
          </p:cNvSpPr>
          <p:nvPr/>
        </p:nvSpPr>
        <p:spPr bwMode="auto">
          <a:xfrm>
            <a:off x="-38563" y="920552"/>
            <a:ext cx="6858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fr-FR" b="1" dirty="0" smtClean="0">
                <a:latin typeface="Adobe Caslon Pro" pitchFamily="18" charset="0"/>
                <a:cs typeface="Arial" pitchFamily="34" charset="0"/>
              </a:rPr>
              <a:t>Formation Européenne Certifiée ECQA</a:t>
            </a:r>
          </a:p>
          <a:p>
            <a:pPr algn="ctr"/>
            <a:endParaRPr lang="en-US" sz="800" b="1" dirty="0" smtClean="0">
              <a:latin typeface="Adobe Caslon Pro" pitchFamily="18" charset="0"/>
              <a:cs typeface="Arial" pitchFamily="34" charset="0"/>
            </a:endParaRPr>
          </a:p>
          <a:p>
            <a:pPr algn="ctr"/>
            <a:r>
              <a:rPr lang="en-US" sz="2200" b="1" dirty="0" smtClean="0">
                <a:solidFill>
                  <a:srgbClr val="002060"/>
                </a:solidFill>
                <a:latin typeface="Adobe Caslon Pro" pitchFamily="18" charset="0"/>
                <a:cs typeface="Arial" pitchFamily="34" charset="0"/>
              </a:rPr>
              <a:t>Leadership in sustainability - Sustainability manager</a:t>
            </a:r>
            <a:r>
              <a:rPr lang="en-US" sz="2200" b="1" spc="600" dirty="0" smtClean="0">
                <a:solidFill>
                  <a:srgbClr val="002060"/>
                </a:solidFill>
                <a:latin typeface="Adobe Caslon Pro" pitchFamily="18" charset="0"/>
                <a:cs typeface="Arial" pitchFamily="34" charset="0"/>
              </a:rPr>
              <a:t> </a:t>
            </a:r>
            <a:endParaRPr lang="en-US" sz="2200" b="1" spc="600" dirty="0">
              <a:solidFill>
                <a:srgbClr val="002060"/>
              </a:solidFill>
              <a:latin typeface="Adobe Caslon Pro" pitchFamily="18" charset="0"/>
              <a:cs typeface="Arial" pitchFamily="34" charset="0"/>
            </a:endParaRPr>
          </a:p>
        </p:txBody>
      </p:sp>
      <p:sp>
        <p:nvSpPr>
          <p:cNvPr id="46" name="TextBox 6"/>
          <p:cNvSpPr txBox="1">
            <a:spLocks noChangeArrowheads="1"/>
          </p:cNvSpPr>
          <p:nvPr/>
        </p:nvSpPr>
        <p:spPr bwMode="auto">
          <a:xfrm>
            <a:off x="2811214" y="2001252"/>
            <a:ext cx="393305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/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À Grenoble</a:t>
            </a: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du 8 au 12 Juin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C-宽屏白模板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TC-宽屏白模板</Template>
  <TotalTime>2348</TotalTime>
  <Words>269</Words>
  <Application>Microsoft Office PowerPoint</Application>
  <PresentationFormat>Format A4 (210 x 297 mm)</PresentationFormat>
  <Paragraphs>39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TC-宽屏白模板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zhangf</dc:creator>
  <cp:lastModifiedBy>Camille Jourdain</cp:lastModifiedBy>
  <cp:revision>80</cp:revision>
  <cp:lastPrinted>2015-03-11T11:32:57Z</cp:lastPrinted>
  <dcterms:created xsi:type="dcterms:W3CDTF">2014-04-27T20:33:16Z</dcterms:created>
  <dcterms:modified xsi:type="dcterms:W3CDTF">2015-03-20T15:33:05Z</dcterms:modified>
</cp:coreProperties>
</file>